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26" autoAdjust="0"/>
  </p:normalViewPr>
  <p:slideViewPr>
    <p:cSldViewPr snapToGrid="0">
      <p:cViewPr varScale="1">
        <p:scale>
          <a:sx n="66" d="100"/>
          <a:sy n="66" d="100"/>
        </p:scale>
        <p:origin x="13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153CE-F944-EBFE-290D-AC674F93F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9846BE-2F7A-734D-45C0-2AE150B41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6660EC-32FE-668F-BACB-8F2DD161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DC8F30-E582-A319-413A-5E3AFB8AD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CE43AF-18E0-D549-AC5B-3648B177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00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9301B-4357-E281-2A60-1B9B446A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6102DD-1124-359C-2093-582FAF65B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4AE210-63D7-1E2A-0BF4-72E65B346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220AE7-8F8F-B4B6-E99C-F4F44403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2F2EB4-6751-0D57-DEF9-E4C526D57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66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452DD6A-57A0-1D88-49F2-0C854F0E4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49706DC-9D08-1669-2C5F-F1025A8CD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6C317A-0EC3-3583-5D5A-A697D5E6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E64B5-0246-C3A2-22B1-49405A903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D878DE-5721-7232-E55F-A9A05887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127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D7209-1623-7B75-72A9-C1B7A0EA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350545-3E8A-4F6E-97BF-5F47BFD23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88900C-1E60-78BE-A4EC-371F4082E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72508F-3C99-4EDD-6B19-C303329E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C3BCD8-DAFB-7D12-8057-83E1B1808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44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0FE26-5330-F5A2-E237-0092D228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C3B312-400C-F9AF-732B-2D194357C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ED971E-8277-08F2-18DF-138F7904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9CC5D3-2313-AD95-D650-C7904EE7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B96905-457E-8321-F5B6-5E888C46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578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9AD98-5BBA-D9C2-54E8-C9DF8D9E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5AFD7A-471F-1029-1ECB-348344DD8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C390B8-3337-1B4A-EF1D-0D7EBAC42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7E2EFB-1310-6503-E500-EEDBA209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4B6F28-59E7-122D-6327-3973C4B0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08D9D7-5524-3EDF-7E52-F081698C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71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EB5CFC-0271-F092-745F-80B614E3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2C0665-709E-0075-27C1-9BEDE7F77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C67446-BA9D-7B1A-965C-6DDCB2CBA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633985-FF71-C9B1-1E14-11B995767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FF8D27-E993-2D2F-533C-DA8977C84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B103CB1-95E2-D863-DA89-9A34E96B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E8B159F-E31B-DF2B-2A90-F38C2816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D73A35-65AE-D1A4-E5B4-2AB1487C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22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8CD8-14E3-7026-F316-644B4241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0295630-B2B8-992D-91FC-173D4D17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D9B1FE-4CD5-E759-7A8A-91586326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DAE623-2CEF-889C-7DDB-260D3A2A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45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BFA9AB-C688-98E3-3FF9-EFCF80F9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04AD47-810E-F5DA-8151-EEB7F313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5B8626-B2EE-CB66-0A24-0E53D4BA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47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76E99-0339-479B-598E-A3195D834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CB852F-8EC5-21A8-87FA-3BF00F927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5C296B-D76B-3DD8-3E2C-3C9CEE41D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609192-D469-D12D-8B16-224FC601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7C66F0-1EE1-EB93-AA13-B87ED238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EDA9C4-77EE-8E4A-DBC3-CD70B347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85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FF6C6F-929B-7B71-88B2-DF2FE271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34E12F-6AF4-C415-2F3E-C519BB61D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09BCDE-0C2F-E648-9B2F-64806A928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5AFF49-8629-9C39-8388-9A64178B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336D91-F5EB-E694-B803-C58B3B70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101E95-46F7-BA1F-0312-E01BE772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50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7F464-42A7-7685-5AD8-B8BCB0A7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13B2E1-1DFA-CB5F-88D7-8975420C7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484414-9CE0-E526-061D-8A1EE7561C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B75499-96AB-4226-B70F-2C86AB60176C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6E668E-0CAF-BECE-AF84-00FF908B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BC5A86-EA5F-246E-A50E-E316DFA20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ED580C-E536-4158-8C0F-AF2FD650FA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36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fd.sysbio.ru/index.html" TargetMode="External"/><Relationship Id="rId2" Type="http://schemas.openxmlformats.org/officeDocument/2006/relationships/hyperlink" Target="https://www.kaggle.com/datasets/kushagra3204/wheat-plant-diseases/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DAE4C-538F-D74E-A1CD-B551F0A24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081"/>
            <a:ext cx="9144000" cy="201583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Bookman Old Style" pitchFamily="18" charset="0"/>
              </a:rPr>
              <a:t>Peter the Great</a:t>
            </a:r>
            <a:br>
              <a:rPr lang="en-US" sz="3600" dirty="0">
                <a:latin typeface="Bookman Old Style" pitchFamily="18" charset="0"/>
              </a:rPr>
            </a:br>
            <a:r>
              <a:rPr lang="en-US" sz="3600" dirty="0">
                <a:latin typeface="Bookman Old Style" pitchFamily="18" charset="0"/>
              </a:rPr>
              <a:t>Saint-Petersburg </a:t>
            </a:r>
            <a:r>
              <a:rPr lang="en-US" sz="3600" dirty="0" err="1">
                <a:latin typeface="Bookman Old Style" pitchFamily="18" charset="0"/>
              </a:rPr>
              <a:t>Рolytechnic</a:t>
            </a:r>
            <a:r>
              <a:rPr lang="en-US" sz="3600" dirty="0">
                <a:latin typeface="Bookman Old Style" pitchFamily="18" charset="0"/>
              </a:rPr>
              <a:t> University</a:t>
            </a:r>
            <a:br>
              <a:rPr lang="ru-RU" sz="4000" dirty="0">
                <a:latin typeface="Cambria" pitchFamily="18" charset="0"/>
              </a:rPr>
            </a:b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0AFD38-44C0-28F1-1331-8ECB524FC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77248"/>
            <a:ext cx="9144000" cy="1655762"/>
          </a:xfrm>
        </p:spPr>
        <p:txBody>
          <a:bodyPr>
            <a:normAutofit/>
          </a:bodyPr>
          <a:lstStyle/>
          <a:p>
            <a:r>
              <a:rPr lang="ru-RU" sz="2800" dirty="0"/>
              <a:t>Тема</a:t>
            </a:r>
            <a:r>
              <a:rPr lang="en-US" sz="2800" dirty="0"/>
              <a:t>: </a:t>
            </a:r>
            <a:r>
              <a:rPr lang="ru-RU" sz="2800" u="sng" dirty="0"/>
              <a:t>Диагностика заболеваний пшеницы с помощью нейросетевого подхода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118E5-FA03-BFB3-8FB4-39BA609E464B}"/>
              </a:ext>
            </a:extLst>
          </p:cNvPr>
          <p:cNvSpPr txBox="1"/>
          <p:nvPr/>
        </p:nvSpPr>
        <p:spPr>
          <a:xfrm>
            <a:off x="7439892" y="5268191"/>
            <a:ext cx="444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Выполнил</a:t>
            </a:r>
            <a:r>
              <a:rPr lang="en-US" sz="2000" dirty="0"/>
              <a:t>: </a:t>
            </a:r>
            <a:r>
              <a:rPr lang="ru-RU" sz="2000" dirty="0"/>
              <a:t>Чибышев Т.А.</a:t>
            </a:r>
          </a:p>
          <a:p>
            <a:r>
              <a:rPr lang="ru-RU" sz="2000" dirty="0"/>
              <a:t>Группа</a:t>
            </a:r>
            <a:r>
              <a:rPr lang="en-US" sz="2000" dirty="0"/>
              <a:t>: </a:t>
            </a:r>
            <a:r>
              <a:rPr lang="ru-RU" sz="2000" dirty="0"/>
              <a:t>5040102/40201</a:t>
            </a:r>
          </a:p>
        </p:txBody>
      </p:sp>
    </p:spTree>
    <p:extLst>
      <p:ext uri="{BB962C8B-B14F-4D97-AF65-F5344CB8AC3E}">
        <p14:creationId xmlns:p14="http://schemas.microsoft.com/office/powerpoint/2010/main" val="162448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26FFB-17AB-D93E-47B1-C79D31E3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16"/>
            <a:ext cx="10515600" cy="1325563"/>
          </a:xfrm>
        </p:spPr>
        <p:txBody>
          <a:bodyPr/>
          <a:lstStyle/>
          <a:p>
            <a:r>
              <a:rPr lang="en-US" dirty="0"/>
              <a:t>ResNet-50</a:t>
            </a:r>
            <a:endParaRPr lang="ru-RU" dirty="0"/>
          </a:p>
        </p:txBody>
      </p:sp>
      <p:pic>
        <p:nvPicPr>
          <p:cNvPr id="5" name="Объект 4" descr="Изображение выглядит как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14408E4-7C3A-7440-27BF-1853C545A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58" y="1350816"/>
            <a:ext cx="4491142" cy="1843871"/>
          </a:xfrm>
        </p:spPr>
      </p:pic>
      <p:pic>
        <p:nvPicPr>
          <p:cNvPr id="9" name="Рисунок 8" descr="Изображение выглядит как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86C74B7-B3E1-7C61-596C-2D920A5E7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9" y="3429000"/>
            <a:ext cx="10842311" cy="3079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97D0C-40B5-0B19-6A64-7EEA195265FB}"/>
              </a:ext>
            </a:extLst>
          </p:cNvPr>
          <p:cNvSpPr txBox="1"/>
          <p:nvPr/>
        </p:nvSpPr>
        <p:spPr>
          <a:xfrm>
            <a:off x="1006784" y="3081011"/>
            <a:ext cx="362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Схема сети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7EBE-D7B4-8089-20EF-E13B5971B7C8}"/>
              </a:ext>
            </a:extLst>
          </p:cNvPr>
          <p:cNvSpPr txBox="1"/>
          <p:nvPr/>
        </p:nvSpPr>
        <p:spPr>
          <a:xfrm>
            <a:off x="3691043" y="1820468"/>
            <a:ext cx="362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Особенность </a:t>
            </a:r>
            <a:r>
              <a:rPr lang="en-US" sz="2400" b="1" dirty="0" err="1"/>
              <a:t>ResNet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440141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4EF3A-C50E-89F2-BDDD-A99870F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479"/>
            <a:ext cx="10515600" cy="1325563"/>
          </a:xfrm>
        </p:spPr>
        <p:txBody>
          <a:bodyPr/>
          <a:lstStyle/>
          <a:p>
            <a:r>
              <a:rPr lang="en-US" dirty="0"/>
              <a:t>EfficientNetB0</a:t>
            </a:r>
            <a:br>
              <a:rPr lang="en-US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E188967-05C5-D37A-62CF-F93F33C35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17" y="924791"/>
            <a:ext cx="5433578" cy="27167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A5B503-9FFC-56BF-B4C5-EBA367CE2727}"/>
              </a:ext>
            </a:extLst>
          </p:cNvPr>
          <p:cNvSpPr txBox="1"/>
          <p:nvPr/>
        </p:nvSpPr>
        <p:spPr>
          <a:xfrm>
            <a:off x="5480484" y="1711181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Сравнение с блоком из </a:t>
            </a:r>
            <a:r>
              <a:rPr lang="en-US" b="1" dirty="0" err="1"/>
              <a:t>ResNet</a:t>
            </a:r>
            <a:endParaRPr lang="ru-RU" b="1" dirty="0"/>
          </a:p>
        </p:txBody>
      </p:sp>
      <p:pic>
        <p:nvPicPr>
          <p:cNvPr id="8" name="Рисунок 7" descr="Изображение выглядит как текст, снимок экрана, Шрифт, Паралле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6A5A97-6BC1-8403-9808-8CAF50D96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01" y="3831359"/>
            <a:ext cx="5886018" cy="2751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BBF91-2265-7378-7D6E-7CD781BA8A31}"/>
              </a:ext>
            </a:extLst>
          </p:cNvPr>
          <p:cNvSpPr txBox="1"/>
          <p:nvPr/>
        </p:nvSpPr>
        <p:spPr>
          <a:xfrm>
            <a:off x="1080655" y="3244334"/>
            <a:ext cx="429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Схема сети</a:t>
            </a:r>
          </a:p>
        </p:txBody>
      </p:sp>
    </p:spTree>
    <p:extLst>
      <p:ext uri="{BB962C8B-B14F-4D97-AF65-F5344CB8AC3E}">
        <p14:creationId xmlns:p14="http://schemas.microsoft.com/office/powerpoint/2010/main" val="97119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3D6ED-F514-B38D-D6D4-109F66B9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ru-RU" dirty="0"/>
              <a:t>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D40353-9D3E-88AD-7BF6-C44E8BDD5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b="1" dirty="0"/>
              <a:t>Фреймворк:</a:t>
            </a:r>
            <a:r>
              <a:rPr lang="ru-RU" sz="1800" dirty="0"/>
              <a:t> </a:t>
            </a:r>
            <a:r>
              <a:rPr lang="en-US" sz="1800" dirty="0" err="1"/>
              <a:t>PyTorch</a:t>
            </a:r>
            <a:endParaRPr lang="ru-RU" sz="1800" dirty="0"/>
          </a:p>
          <a:p>
            <a:r>
              <a:rPr lang="ru-RU" sz="1800" b="1" dirty="0" err="1"/>
              <a:t>Предобученные</a:t>
            </a:r>
            <a:r>
              <a:rPr lang="ru-RU" sz="1800" b="1" dirty="0"/>
              <a:t> модели: </a:t>
            </a:r>
            <a:r>
              <a:rPr lang="en-US" sz="1800" dirty="0"/>
              <a:t>ResNet50, EfficientNetB0, MobileNetV3-Small (ImageNet)</a:t>
            </a:r>
            <a:endParaRPr lang="ru-RU" sz="1800" dirty="0"/>
          </a:p>
          <a:p>
            <a:r>
              <a:rPr lang="ru-RU" sz="1800" b="1" dirty="0"/>
              <a:t>Размер входных изображений: </a:t>
            </a:r>
            <a:r>
              <a:rPr lang="ru-RU" sz="1800" dirty="0"/>
              <a:t>224 × 224</a:t>
            </a:r>
          </a:p>
          <a:p>
            <a:r>
              <a:rPr lang="ru-RU" sz="1800" b="1" dirty="0"/>
              <a:t>Количество классов: </a:t>
            </a:r>
            <a:r>
              <a:rPr lang="en-US" sz="1800" dirty="0"/>
              <a:t>7</a:t>
            </a:r>
            <a:endParaRPr lang="ru-RU" sz="1800" dirty="0"/>
          </a:p>
          <a:p>
            <a:r>
              <a:rPr lang="ru-RU" sz="1800" b="1" dirty="0"/>
              <a:t>Устройство: </a:t>
            </a:r>
            <a:r>
              <a:rPr lang="en-US" sz="1800" dirty="0"/>
              <a:t>CPU</a:t>
            </a:r>
            <a:endParaRPr lang="ru-RU" sz="1800" dirty="0"/>
          </a:p>
          <a:p>
            <a:r>
              <a:rPr lang="ru-RU" sz="1800" b="1" dirty="0"/>
              <a:t>Оптимизатор: </a:t>
            </a:r>
            <a:r>
              <a:rPr lang="en-US" sz="1800" dirty="0"/>
              <a:t>Adam</a:t>
            </a:r>
            <a:endParaRPr lang="ru-RU" sz="1800" dirty="0"/>
          </a:p>
          <a:p>
            <a:r>
              <a:rPr lang="en-US" sz="1800" b="1" dirty="0"/>
              <a:t>Learning rate: </a:t>
            </a:r>
            <a:r>
              <a:rPr lang="en-US" sz="1800" dirty="0"/>
              <a:t>1e-4</a:t>
            </a:r>
            <a:endParaRPr lang="ru-RU" sz="1800" dirty="0"/>
          </a:p>
          <a:p>
            <a:r>
              <a:rPr lang="en-US" sz="1800" b="1" dirty="0"/>
              <a:t>Loss-</a:t>
            </a:r>
            <a:r>
              <a:rPr lang="ru-RU" sz="1800" b="1" dirty="0"/>
              <a:t>функция: </a:t>
            </a:r>
            <a:r>
              <a:rPr lang="en-US" sz="1800" dirty="0" err="1"/>
              <a:t>CrossEntropyLoss</a:t>
            </a:r>
            <a:endParaRPr lang="ru-RU" sz="1800" dirty="0"/>
          </a:p>
          <a:p>
            <a:r>
              <a:rPr lang="ru-RU" sz="1800" b="1" dirty="0"/>
              <a:t>Количество эпох: </a:t>
            </a:r>
            <a:r>
              <a:rPr lang="ru-RU" sz="1800" dirty="0"/>
              <a:t>15–20 (настраиваемо через аргументы)</a:t>
            </a:r>
          </a:p>
        </p:txBody>
      </p:sp>
    </p:spTree>
    <p:extLst>
      <p:ext uri="{BB962C8B-B14F-4D97-AF65-F5344CB8AC3E}">
        <p14:creationId xmlns:p14="http://schemas.microsoft.com/office/powerpoint/2010/main" val="190376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D6B7E-70D4-62CA-A6A8-A9382C981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ru-RU" dirty="0"/>
              <a:t>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16BC4D-54F5-FECC-38EB-CDED8BDE9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1693718"/>
            <a:ext cx="10792691" cy="44832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Precision — точность для каждого класса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полнота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F1-score — гармоническое среднее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Строится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оценки ответов модели по классам.</a:t>
            </a: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</a:t>
            </a:r>
            <a:r>
              <a:rPr lang="ru-RU" sz="2400" dirty="0">
                <a:cs typeface="Times New Roman" panose="02020603050405020304" pitchFamily="18" charset="0"/>
              </a:rPr>
              <a:t>обучения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выводятся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Classification Report (precision, recall, f1-score)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Confusion Matrix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динамика функции потерь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валидации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5199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D5FF8-0F5B-6987-98FF-1E6052F7D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63" y="198870"/>
            <a:ext cx="5553138" cy="1325563"/>
          </a:xfrm>
        </p:spPr>
        <p:txBody>
          <a:bodyPr>
            <a:normAutofit/>
          </a:bodyPr>
          <a:lstStyle/>
          <a:p>
            <a:r>
              <a:rPr lang="ru-RU" dirty="0"/>
              <a:t>Результаты</a:t>
            </a:r>
            <a:r>
              <a:rPr lang="en-US" dirty="0"/>
              <a:t>. </a:t>
            </a:r>
            <a:r>
              <a:rPr lang="ru-RU" dirty="0"/>
              <a:t>Графики потерь.</a:t>
            </a:r>
          </a:p>
        </p:txBody>
      </p:sp>
      <p:pic>
        <p:nvPicPr>
          <p:cNvPr id="9" name="Объект 8" descr="Изображение выглядит как текст, диаграмма, График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FE6DC1-B58E-CBE7-7BF0-8B1259442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01" y="747353"/>
            <a:ext cx="6319766" cy="2527906"/>
          </a:xfrm>
        </p:spPr>
      </p:pic>
      <p:pic>
        <p:nvPicPr>
          <p:cNvPr id="11" name="Рисунок 10" descr="Изображение выглядит как текст, диаграмма, График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5B9B42B-71EA-B2FD-F68A-DF8C7DD37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01" y="4187532"/>
            <a:ext cx="6156624" cy="246264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диаграмма, График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353FB72-3B66-E9A1-7124-E306400FF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" y="2909455"/>
            <a:ext cx="5280331" cy="21121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E51C58-255C-4708-3ED7-4A51ED912FCC}"/>
              </a:ext>
            </a:extLst>
          </p:cNvPr>
          <p:cNvSpPr txBox="1"/>
          <p:nvPr/>
        </p:nvSpPr>
        <p:spPr>
          <a:xfrm>
            <a:off x="8222672" y="3871870"/>
            <a:ext cx="3169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MobileNet</a:t>
            </a:r>
            <a:endParaRPr lang="ru-RU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36C00-D76C-7047-6EAA-92965C04EF99}"/>
              </a:ext>
            </a:extLst>
          </p:cNvPr>
          <p:cNvSpPr txBox="1"/>
          <p:nvPr/>
        </p:nvSpPr>
        <p:spPr>
          <a:xfrm>
            <a:off x="2027842" y="2540123"/>
            <a:ext cx="31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EfficientNet</a:t>
            </a:r>
            <a:endParaRPr lang="ru-RU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73998-3F90-33DD-A9C9-AFAE280FA39B}"/>
              </a:ext>
            </a:extLst>
          </p:cNvPr>
          <p:cNvSpPr txBox="1"/>
          <p:nvPr/>
        </p:nvSpPr>
        <p:spPr>
          <a:xfrm>
            <a:off x="8518940" y="526980"/>
            <a:ext cx="362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ResNet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99444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F06FD-52AB-A8E2-38DB-FF297469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7641771" cy="1325563"/>
          </a:xfrm>
        </p:spPr>
        <p:txBody>
          <a:bodyPr/>
          <a:lstStyle/>
          <a:p>
            <a:r>
              <a:rPr lang="ru-RU" dirty="0"/>
              <a:t>Результаты</a:t>
            </a:r>
            <a:r>
              <a:rPr lang="en-US" dirty="0"/>
              <a:t>.</a:t>
            </a:r>
            <a:r>
              <a:rPr lang="ru-RU" dirty="0"/>
              <a:t> Матрицы ошибок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7190E-E784-7D7F-CBD4-4BDB28AB1FA8}"/>
              </a:ext>
            </a:extLst>
          </p:cNvPr>
          <p:cNvSpPr txBox="1"/>
          <p:nvPr/>
        </p:nvSpPr>
        <p:spPr>
          <a:xfrm>
            <a:off x="9370868" y="1626680"/>
            <a:ext cx="258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MobileNet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C51E1-8DD4-7F14-C511-97B0C6B23284}"/>
              </a:ext>
            </a:extLst>
          </p:cNvPr>
          <p:cNvSpPr txBox="1"/>
          <p:nvPr/>
        </p:nvSpPr>
        <p:spPr>
          <a:xfrm>
            <a:off x="5038460" y="1626680"/>
            <a:ext cx="258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EfficcientNet</a:t>
            </a:r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98E8D-5AC4-4B68-C954-C03981375BDE}"/>
              </a:ext>
            </a:extLst>
          </p:cNvPr>
          <p:cNvSpPr txBox="1"/>
          <p:nvPr/>
        </p:nvSpPr>
        <p:spPr>
          <a:xfrm>
            <a:off x="1338696" y="1663227"/>
            <a:ext cx="258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ResNet</a:t>
            </a:r>
            <a:endParaRPr lang="ru-RU" b="1" dirty="0"/>
          </a:p>
        </p:txBody>
      </p:sp>
      <p:pic>
        <p:nvPicPr>
          <p:cNvPr id="10" name="Рисунок 9" descr="Изображение выглядит как текст, снимок экрана, диаграмма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15A9F5-1491-40C1-3F78-DBB1DDBC2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20" y="2034154"/>
            <a:ext cx="3847714" cy="347222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диаграмма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784982-20CB-8F23-F949-07F8F5E2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40" y="1978823"/>
            <a:ext cx="3847715" cy="347222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диаграмма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FAE9A6-5E4A-D4E1-A18F-D41EF6BBF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2135"/>
            <a:ext cx="3847715" cy="34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4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D2C0A-E357-9723-8BF1-4F95C0A7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893629" cy="1115332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Результаты. Время обучения и метрики.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38B87C4-120D-E334-34E7-A76B6B4828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075358"/>
              </p:ext>
            </p:extLst>
          </p:nvPr>
        </p:nvGraphicFramePr>
        <p:xfrm>
          <a:off x="838200" y="1604260"/>
          <a:ext cx="10515600" cy="14630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45316527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578438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Модель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Общее время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94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ResNet50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/>
                        <a:t>~6 ч 50 мин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120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EfficientNet-B0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 dirty="0"/>
                        <a:t>~4 ч 15 мин</a:t>
                      </a:r>
                      <a:endParaRPr lang="ru-R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312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MobileNet-V3 Small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 dirty="0"/>
                        <a:t>~1 ч 20 мин</a:t>
                      </a:r>
                      <a:endParaRPr lang="ru-R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8513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B19EED43-478D-7B3C-A42B-786E431F4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148656"/>
              </p:ext>
            </p:extLst>
          </p:nvPr>
        </p:nvGraphicFramePr>
        <p:xfrm>
          <a:off x="838200" y="4107974"/>
          <a:ext cx="10515600" cy="14630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1062393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605927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44316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391495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Модель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Macro F1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Weighted F1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992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ResNet50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/>
                        <a:t>0.96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/>
                        <a:t>0.96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/>
                        <a:t>0.96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838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EfficientNet-B0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/>
                        <a:t>0.96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/>
                        <a:t>0.96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/>
                        <a:t>0.96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77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MobileNet-V3 Small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0.95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0.94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0.94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226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48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35B23-C980-32B6-C4E4-C82625BC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94" y="19799"/>
            <a:ext cx="10515600" cy="1325563"/>
          </a:xfrm>
        </p:spPr>
        <p:txBody>
          <a:bodyPr/>
          <a:lstStyle/>
          <a:p>
            <a:r>
              <a:rPr lang="ru-RU" dirty="0"/>
              <a:t>Результаты. Точность по классам.</a:t>
            </a:r>
          </a:p>
        </p:txBody>
      </p:sp>
      <p:pic>
        <p:nvPicPr>
          <p:cNvPr id="5" name="Рисунок 4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98D925-3A89-1EB3-E924-2A834FD30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2" y="1079113"/>
            <a:ext cx="5350580" cy="2942037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B76DBBC-A1B7-63FE-D40A-C67675436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1" y="1079113"/>
            <a:ext cx="5350580" cy="294203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95F1FAD-D0E0-1821-29A6-AA04256AF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44" y="4021150"/>
            <a:ext cx="4983513" cy="2700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9D7EB-F2FD-4B5F-144F-75198DB92292}"/>
              </a:ext>
            </a:extLst>
          </p:cNvPr>
          <p:cNvSpPr txBox="1"/>
          <p:nvPr/>
        </p:nvSpPr>
        <p:spPr>
          <a:xfrm>
            <a:off x="956073" y="4021150"/>
            <a:ext cx="258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MobileNet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5A5A5-6A9E-8676-F1CE-65A85FCCC8DD}"/>
              </a:ext>
            </a:extLst>
          </p:cNvPr>
          <p:cNvSpPr txBox="1"/>
          <p:nvPr/>
        </p:nvSpPr>
        <p:spPr>
          <a:xfrm>
            <a:off x="2249741" y="5955612"/>
            <a:ext cx="258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EfficcientNet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5017E6-40B4-28DC-4FF9-9B774D09FFBE}"/>
              </a:ext>
            </a:extLst>
          </p:cNvPr>
          <p:cNvSpPr txBox="1"/>
          <p:nvPr/>
        </p:nvSpPr>
        <p:spPr>
          <a:xfrm>
            <a:off x="9777104" y="4163218"/>
            <a:ext cx="258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ResNet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886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949A4-0CB1-91F2-93E7-4501B1E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и 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1FC637-C711-F3E9-A63F-A50B41030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Цель: </a:t>
            </a:r>
            <a:r>
              <a:rPr lang="ru-RU" b="1" dirty="0"/>
              <a:t>автоматизировать распознавание болезней пшеницы по фото</a:t>
            </a:r>
            <a:endParaRPr lang="ru-RU" dirty="0"/>
          </a:p>
          <a:p>
            <a:endParaRPr lang="ru-RU" dirty="0"/>
          </a:p>
          <a:p>
            <a:r>
              <a:rPr lang="ru-RU" dirty="0"/>
              <a:t>Ошибки в диагностике приводят к потере урожая и серьёзным экономическим убыткам.</a:t>
            </a:r>
          </a:p>
          <a:p>
            <a:r>
              <a:rPr lang="ru-RU" dirty="0"/>
              <a:t>Болезни распространяются быстро, и своевременное обнаружение критически важно.</a:t>
            </a:r>
          </a:p>
          <a:p>
            <a:r>
              <a:rPr lang="ru-RU" dirty="0"/>
              <a:t>Не у всех агрономов есть доступ к специалистам по защите растений.</a:t>
            </a:r>
          </a:p>
          <a:p>
            <a:r>
              <a:rPr lang="ru-RU" dirty="0"/>
              <a:t>Мобильные решения позволяют проводить диагностику прямо "в поле".</a:t>
            </a:r>
          </a:p>
          <a:p>
            <a:r>
              <a:rPr lang="ru-RU" dirty="0"/>
              <a:t>Автоматизация снижает человеческий фактор и повышает качество принятия решений.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40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A5943-4B66-5396-0DCC-2E43FA1D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разработки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133483-868F-359F-E744-8A6D5B2EE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Найти и объединить открытые датасеты</a:t>
            </a:r>
          </a:p>
          <a:p>
            <a:r>
              <a:rPr lang="ru-RU" dirty="0"/>
              <a:t>Подготовить данные</a:t>
            </a:r>
          </a:p>
          <a:p>
            <a:r>
              <a:rPr lang="ru-RU" dirty="0"/>
              <a:t>Обучить несколько моделей </a:t>
            </a:r>
          </a:p>
          <a:p>
            <a:r>
              <a:rPr lang="ru-RU" dirty="0"/>
              <a:t>Сравнить результаты и выбрать оптимальную</a:t>
            </a:r>
          </a:p>
          <a:p>
            <a:r>
              <a:rPr lang="ru-RU" dirty="0"/>
              <a:t>Интегрировать модель в Telegram-бота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56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F1430-8748-EFAB-B768-F950720A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4" y="188479"/>
            <a:ext cx="10515600" cy="1325563"/>
          </a:xfrm>
        </p:spPr>
        <p:txBody>
          <a:bodyPr/>
          <a:lstStyle/>
          <a:p>
            <a:r>
              <a:rPr lang="ru-RU" dirty="0"/>
              <a:t>Подбор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10C94E-094E-2ECA-71D4-24A980BF7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4" y="1514042"/>
            <a:ext cx="105156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ru-RU" dirty="0"/>
              <a:t>Использовалось два датасета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  1)</a:t>
            </a: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Wheat Plant Diseases 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ru-RU" sz="1800" b="1" dirty="0"/>
              <a:t>Размер:</a:t>
            </a:r>
            <a:r>
              <a:rPr lang="ru-RU" sz="1800" dirty="0"/>
              <a:t> 14 155 изображений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ru-RU" sz="1800" b="1" dirty="0"/>
              <a:t>Качество:</a:t>
            </a:r>
            <a:r>
              <a:rPr lang="ru-RU" sz="1800" dirty="0"/>
              <a:t> высокое разрешение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ru-RU" sz="1800" b="1" dirty="0"/>
              <a:t>Тип изображений: </a:t>
            </a:r>
            <a:r>
              <a:rPr lang="ru-RU" sz="1800" dirty="0"/>
              <a:t>реальные фото (без искусственных аугментаций)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ru-RU" sz="1800" b="1" dirty="0"/>
              <a:t>Количество классов: </a:t>
            </a:r>
            <a:r>
              <a:rPr lang="ru-RU" sz="1800" dirty="0"/>
              <a:t>16+ заболеваний и паразитов</a:t>
            </a:r>
            <a:endParaRPr lang="en-US" sz="1800" dirty="0"/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en-US" sz="2400" dirty="0"/>
              <a:t>   </a:t>
            </a:r>
            <a:r>
              <a:rPr lang="ru-RU" sz="2400" dirty="0"/>
              <a:t>2)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Wheat Fungi Diseases Dataset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1800" b="1" dirty="0"/>
              <a:t>                     </a:t>
            </a:r>
            <a:r>
              <a:rPr lang="ru-RU" sz="1800" b="1" dirty="0"/>
              <a:t>Размер:</a:t>
            </a:r>
            <a:r>
              <a:rPr lang="ru-RU" sz="1800" dirty="0"/>
              <a:t> 2414 изображений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                     </a:t>
            </a:r>
            <a:r>
              <a:rPr lang="ru-RU" sz="1800" b="1" dirty="0"/>
              <a:t>Общий вес:</a:t>
            </a:r>
            <a:r>
              <a:rPr lang="ru-RU" sz="1800" dirty="0"/>
              <a:t> ~4.84 </a:t>
            </a:r>
            <a:r>
              <a:rPr lang="en-US" sz="1800" dirty="0"/>
              <a:t>GB</a:t>
            </a:r>
            <a:endParaRPr lang="ru-RU" sz="1800" dirty="0">
              <a:effectLst/>
            </a:endParaRPr>
          </a:p>
          <a:p>
            <a:pPr marL="0" indent="0">
              <a:buNone/>
            </a:pPr>
            <a:r>
              <a:rPr lang="en-US" sz="1800" b="1" dirty="0"/>
              <a:t>                     </a:t>
            </a:r>
            <a:r>
              <a:rPr lang="ru-RU" sz="1800" b="1" dirty="0"/>
              <a:t>Среднее разрешение изображений:</a:t>
            </a:r>
            <a:r>
              <a:rPr lang="ru-RU" sz="1800" dirty="0"/>
              <a:t> ~5 МП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3230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B9303-AE51-25A3-B7E6-6EFE456AB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291" y="94961"/>
            <a:ext cx="10515600" cy="1325563"/>
          </a:xfrm>
        </p:spPr>
        <p:txBody>
          <a:bodyPr/>
          <a:lstStyle/>
          <a:p>
            <a:r>
              <a:rPr lang="ru-RU" dirty="0"/>
              <a:t>Примеры данных</a:t>
            </a:r>
          </a:p>
        </p:txBody>
      </p:sp>
      <p:pic>
        <p:nvPicPr>
          <p:cNvPr id="5" name="Объект 4" descr="Изображение выглядит как на открытом воздухе, растение, трава, Наземное раст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C5D1969-12B4-8BDE-9F75-B8DD153B5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56" y="1753033"/>
            <a:ext cx="3133863" cy="2349663"/>
          </a:xfrm>
        </p:spPr>
      </p:pic>
      <p:pic>
        <p:nvPicPr>
          <p:cNvPr id="7" name="Рисунок 6" descr="Изображение выглядит как на открытом воздухе, Наземное растение, земля, Стеб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E0DE0FC-4C35-C64E-679E-917F49C13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69" y="1753033"/>
            <a:ext cx="2763157" cy="3682910"/>
          </a:xfrm>
          <a:prstGeom prst="rect">
            <a:avLst/>
          </a:prstGeom>
        </p:spPr>
      </p:pic>
      <p:pic>
        <p:nvPicPr>
          <p:cNvPr id="9" name="Рисунок 8" descr="Изображение выглядит как на открытом воздухе, Стебель, растение, трав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5BF25CD-2217-0FD2-71B4-5C8210627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52" y="1753033"/>
            <a:ext cx="1377696" cy="2852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088C2D-9191-8668-4705-6E34511FE3C5}"/>
              </a:ext>
            </a:extLst>
          </p:cNvPr>
          <p:cNvSpPr txBox="1"/>
          <p:nvPr/>
        </p:nvSpPr>
        <p:spPr>
          <a:xfrm>
            <a:off x="1629911" y="4405906"/>
            <a:ext cx="333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Мучнистая роса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A8A5F-E01E-FA67-6F9B-F81133338692}"/>
              </a:ext>
            </a:extLst>
          </p:cNvPr>
          <p:cNvSpPr txBox="1"/>
          <p:nvPr/>
        </p:nvSpPr>
        <p:spPr>
          <a:xfrm>
            <a:off x="5365173" y="4836793"/>
            <a:ext cx="187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Коричневая ржавчина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00B21-64B2-72AE-9EC7-C58E8E7068DC}"/>
              </a:ext>
            </a:extLst>
          </p:cNvPr>
          <p:cNvSpPr txBox="1"/>
          <p:nvPr/>
        </p:nvSpPr>
        <p:spPr>
          <a:xfrm>
            <a:off x="8905009" y="558378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Септориоз</a:t>
            </a:r>
          </a:p>
        </p:txBody>
      </p:sp>
    </p:spTree>
    <p:extLst>
      <p:ext uri="{BB962C8B-B14F-4D97-AF65-F5344CB8AC3E}">
        <p14:creationId xmlns:p14="http://schemas.microsoft.com/office/powerpoint/2010/main" val="404763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3A771-CE43-E25C-9DD7-7C98FA0A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07811"/>
          </a:xfrm>
        </p:spPr>
        <p:txBody>
          <a:bodyPr/>
          <a:lstStyle/>
          <a:p>
            <a:r>
              <a:rPr lang="ru-RU" dirty="0"/>
              <a:t>Подготовка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4210AC-6571-DCF6-94C5-52F3870D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590"/>
            <a:ext cx="10515600" cy="4831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b="1" dirty="0"/>
              <a:t>Как и зачем подготавливать</a:t>
            </a:r>
            <a:r>
              <a:rPr lang="en-US" sz="2400" b="1" dirty="0"/>
              <a:t>??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b="1" dirty="0"/>
              <a:t>Проблемы</a:t>
            </a:r>
            <a:r>
              <a:rPr lang="en-US" sz="2400" b="1" dirty="0"/>
              <a:t>:</a:t>
            </a:r>
            <a:endParaRPr lang="ru-RU" sz="2400" b="1" dirty="0"/>
          </a:p>
          <a:p>
            <a:pPr marL="0" indent="0">
              <a:buNone/>
            </a:pPr>
            <a:r>
              <a:rPr lang="ru-RU" sz="2400" dirty="0"/>
              <a:t>	1) Качество данных</a:t>
            </a:r>
          </a:p>
          <a:p>
            <a:pPr marL="0" indent="0">
              <a:buNone/>
            </a:pPr>
            <a:r>
              <a:rPr lang="ru-RU" sz="2400" dirty="0"/>
              <a:t>	2) Баланс данных в классах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b="1" dirty="0"/>
              <a:t>Что делать</a:t>
            </a:r>
            <a:r>
              <a:rPr lang="en-US" sz="2400" b="1" dirty="0"/>
              <a:t>??</a:t>
            </a:r>
            <a:br>
              <a:rPr lang="en-US" sz="2400" dirty="0"/>
            </a:br>
            <a:r>
              <a:rPr lang="en-US" sz="2400" dirty="0"/>
              <a:t>	1) </a:t>
            </a:r>
            <a:r>
              <a:rPr lang="ru-RU" sz="2400" dirty="0"/>
              <a:t>Очистка, унификация названий классов</a:t>
            </a:r>
          </a:p>
          <a:p>
            <a:pPr marL="0" indent="0">
              <a:buNone/>
            </a:pPr>
            <a:r>
              <a:rPr lang="ru-RU" sz="2400" dirty="0"/>
              <a:t>	2) Балансировать данные путем удаления лишних или 	</a:t>
            </a:r>
          </a:p>
          <a:p>
            <a:pPr marL="0" indent="0">
              <a:buNone/>
            </a:pPr>
            <a:r>
              <a:rPr lang="ru-RU" sz="2400" dirty="0"/>
              <a:t>                  безопасной аугментации недостаточно </a:t>
            </a:r>
          </a:p>
          <a:p>
            <a:pPr marL="0" indent="0">
              <a:buNone/>
            </a:pPr>
            <a:r>
              <a:rPr lang="ru-RU" sz="2400" dirty="0"/>
              <a:t>                  представленных классов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4246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17EDA-5A78-4706-C154-49D3399F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ru-RU" dirty="0"/>
              <a:t>Проблема с качеством данных</a:t>
            </a:r>
          </a:p>
        </p:txBody>
      </p:sp>
      <p:pic>
        <p:nvPicPr>
          <p:cNvPr id="5" name="Объект 4" descr="Изображение выглядит как текст, книга, растение, трав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51F970E-9901-A42D-FDB9-6EE4DD015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8" y="1724026"/>
            <a:ext cx="2474372" cy="3202129"/>
          </a:xfrm>
        </p:spPr>
      </p:pic>
      <p:pic>
        <p:nvPicPr>
          <p:cNvPr id="7" name="Рисунок 6" descr="Изображение выглядит как шаблон, ткан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49DDF6-9043-7AC2-BA57-A6EC37BFC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52" y="1724026"/>
            <a:ext cx="4617806" cy="3202129"/>
          </a:xfrm>
          <a:prstGeom prst="rect">
            <a:avLst/>
          </a:prstGeom>
        </p:spPr>
      </p:pic>
      <p:pic>
        <p:nvPicPr>
          <p:cNvPr id="9" name="Рисунок 8" descr="Изображение выглядит как на открытом воздухе, культура, сельское хозяйство, пол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7BB3E70-1A2C-6D0C-E144-975491F13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290" y="1724026"/>
            <a:ext cx="2474372" cy="32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2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7F99D-74CA-7F63-0F28-16C58BB56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089"/>
            <a:ext cx="10515600" cy="1325563"/>
          </a:xfrm>
        </p:spPr>
        <p:txBody>
          <a:bodyPr/>
          <a:lstStyle/>
          <a:p>
            <a:r>
              <a:rPr lang="ru-RU" dirty="0"/>
              <a:t>Баланс классов</a:t>
            </a:r>
          </a:p>
        </p:txBody>
      </p:sp>
      <p:pic>
        <p:nvPicPr>
          <p:cNvPr id="5" name="Объект 4" descr="Изображение выглядит как текст, снимок экрана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FF8B491-6765-21BC-F328-1C6A065CE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4" y="1825625"/>
            <a:ext cx="10443211" cy="4351338"/>
          </a:xfrm>
        </p:spPr>
      </p:pic>
    </p:spTree>
    <p:extLst>
      <p:ext uri="{BB962C8B-B14F-4D97-AF65-F5344CB8AC3E}">
        <p14:creationId xmlns:p14="http://schemas.microsoft.com/office/powerpoint/2010/main" val="210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ED1F3B-E257-11D7-7489-ABEA760B0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ru-RU" dirty="0"/>
              <a:t>Выбор моделей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3AC4F9-E85A-03F7-A3AB-DEDE34894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326" y="1433945"/>
            <a:ext cx="11533909" cy="47430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/>
              <a:t>Используем несколько сверточных нейросетей</a:t>
            </a:r>
            <a:r>
              <a:rPr lang="en-US" sz="2000" dirty="0"/>
              <a:t>(CNN)</a:t>
            </a:r>
            <a:r>
              <a:rPr lang="ru-RU" sz="2000" dirty="0"/>
              <a:t>. Почему </a:t>
            </a:r>
            <a:r>
              <a:rPr lang="en-US" sz="2000" dirty="0"/>
              <a:t>CNN??</a:t>
            </a:r>
            <a:br>
              <a:rPr lang="en-US" sz="2000" dirty="0"/>
            </a:br>
            <a:r>
              <a:rPr lang="en-US" sz="2000" dirty="0"/>
              <a:t>	 1)</a:t>
            </a:r>
            <a:r>
              <a:rPr lang="ru-RU" sz="2000" dirty="0"/>
              <a:t> отлично извлекают визуальные признаки заболеваний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	 2) </a:t>
            </a:r>
            <a:r>
              <a:rPr lang="ru-RU" sz="2000" dirty="0"/>
              <a:t>хорошо работают даже на ограниченных данных</a:t>
            </a:r>
          </a:p>
          <a:p>
            <a:pPr marL="0" indent="0">
              <a:buNone/>
            </a:pPr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ResNet50</a:t>
            </a:r>
          </a:p>
          <a:p>
            <a:pPr marL="0" indent="0">
              <a:buNone/>
            </a:pPr>
            <a:r>
              <a:rPr lang="en-US" sz="1800" dirty="0"/>
              <a:t>           </a:t>
            </a:r>
            <a:r>
              <a:rPr lang="ru-RU" sz="1800" dirty="0"/>
              <a:t>50 слоёв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</a:t>
            </a:r>
            <a:r>
              <a:rPr lang="ru-RU" sz="1800" dirty="0"/>
              <a:t>Архитектура: </a:t>
            </a:r>
            <a:r>
              <a:rPr lang="ru-RU" sz="1800" dirty="0" err="1"/>
              <a:t>Residual</a:t>
            </a:r>
            <a:r>
              <a:rPr lang="ru-RU" sz="1800" dirty="0"/>
              <a:t> Network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</a:t>
            </a:r>
            <a:r>
              <a:rPr lang="ru-RU" sz="1800" dirty="0"/>
              <a:t>Количество параметров: ~25 млн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2)   EfficientNetB0</a:t>
            </a:r>
          </a:p>
          <a:p>
            <a:pPr marL="0" indent="0">
              <a:buNone/>
            </a:pPr>
            <a:r>
              <a:rPr lang="en-US" sz="1800" dirty="0"/>
              <a:t>           </a:t>
            </a:r>
            <a:r>
              <a:rPr lang="ru-RU" sz="1800" dirty="0"/>
              <a:t>Архитектура: мобильные блоки </a:t>
            </a:r>
            <a:r>
              <a:rPr lang="ru-RU" sz="1800" dirty="0" err="1"/>
              <a:t>MBConv</a:t>
            </a:r>
            <a:r>
              <a:rPr lang="ru-RU" sz="1800" dirty="0"/>
              <a:t> + </a:t>
            </a:r>
            <a:r>
              <a:rPr lang="ru-RU" sz="1800" dirty="0" err="1"/>
              <a:t>squeeze-and-excitation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</a:t>
            </a:r>
            <a:r>
              <a:rPr lang="ru-RU" sz="1800" dirty="0"/>
              <a:t>Количество параметров: ~5.3 млн</a:t>
            </a:r>
            <a:endParaRPr lang="en-US" sz="1800" dirty="0"/>
          </a:p>
          <a:p>
            <a:pPr marL="342900" indent="-342900">
              <a:buAutoNum type="arabicParenR" startAt="3"/>
            </a:pPr>
            <a:r>
              <a:rPr lang="en-US" sz="1800" dirty="0"/>
              <a:t>MobileNetV3-Small</a:t>
            </a:r>
          </a:p>
          <a:p>
            <a:pPr marL="0" indent="0">
              <a:buNone/>
            </a:pPr>
            <a:r>
              <a:rPr lang="en-US" sz="1800" dirty="0"/>
              <a:t>             </a:t>
            </a:r>
            <a:r>
              <a:rPr lang="ru-RU" sz="1800" dirty="0"/>
              <a:t>Количество параметров: ~2.5 млн</a:t>
            </a:r>
          </a:p>
        </p:txBody>
      </p:sp>
    </p:spTree>
    <p:extLst>
      <p:ext uri="{BB962C8B-B14F-4D97-AF65-F5344CB8AC3E}">
        <p14:creationId xmlns:p14="http://schemas.microsoft.com/office/powerpoint/2010/main" val="8464973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521</Words>
  <Application>Microsoft Office PowerPoint</Application>
  <PresentationFormat>Широкоэкранный</PresentationFormat>
  <Paragraphs>125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Bookman Old Style</vt:lpstr>
      <vt:lpstr>Cambria</vt:lpstr>
      <vt:lpstr>Times New Roman</vt:lpstr>
      <vt:lpstr>Тема Office</vt:lpstr>
      <vt:lpstr>Peter the Great Saint-Petersburg Рolytechnic University </vt:lpstr>
      <vt:lpstr>Актуальность и цель</vt:lpstr>
      <vt:lpstr>План разработки решения</vt:lpstr>
      <vt:lpstr>Подбор данных</vt:lpstr>
      <vt:lpstr>Примеры данных</vt:lpstr>
      <vt:lpstr>Подготовка данных</vt:lpstr>
      <vt:lpstr>Проблема с качеством данных</vt:lpstr>
      <vt:lpstr>Баланс классов</vt:lpstr>
      <vt:lpstr>Выбор моделей машинного обучения</vt:lpstr>
      <vt:lpstr>ResNet-50</vt:lpstr>
      <vt:lpstr>EfficientNetB0 </vt:lpstr>
      <vt:lpstr>Обучение</vt:lpstr>
      <vt:lpstr>Обучение</vt:lpstr>
      <vt:lpstr>Результаты. Графики потерь.</vt:lpstr>
      <vt:lpstr>Результаты. Матрицы ошибок</vt:lpstr>
      <vt:lpstr>Результаты. Время обучения и метрики.</vt:lpstr>
      <vt:lpstr>Результаты. Точность по классам.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Chibyshev Timofey</dc:creator>
  <cp:lastModifiedBy>Chibyshev Timofey</cp:lastModifiedBy>
  <cp:revision>5</cp:revision>
  <dcterms:created xsi:type="dcterms:W3CDTF">2025-12-11T11:07:59Z</dcterms:created>
  <dcterms:modified xsi:type="dcterms:W3CDTF">2025-12-17T15:04:25Z</dcterms:modified>
</cp:coreProperties>
</file>